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5"/>
  </p:notesMasterIdLst>
  <p:handoutMasterIdLst>
    <p:handoutMasterId r:id="rId26"/>
  </p:handoutMasterIdLst>
  <p:sldIdLst>
    <p:sldId id="355" r:id="rId2"/>
    <p:sldId id="356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72" r:id="rId22"/>
    <p:sldId id="391" r:id="rId23"/>
    <p:sldId id="371" r:id="rId2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1F3"/>
    <a:srgbClr val="68217A"/>
    <a:srgbClr val="F2F2F2"/>
    <a:srgbClr val="004568"/>
    <a:srgbClr val="00B0F0"/>
    <a:srgbClr val="0074AF"/>
    <a:srgbClr val="D9D9D9"/>
    <a:srgbClr val="FCCDB6"/>
    <a:srgbClr val="6EAA2E"/>
    <a:srgbClr val="008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186" autoAdjust="0"/>
  </p:normalViewPr>
  <p:slideViewPr>
    <p:cSldViewPr snapToGrid="0">
      <p:cViewPr varScale="1">
        <p:scale>
          <a:sx n="159" d="100"/>
          <a:sy n="159" d="100"/>
        </p:scale>
        <p:origin x="168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10/10/2020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n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howdns.work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dotnetbootcamp.com/index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Internet_top-level_domains" TargetMode="External"/><Relationship Id="rId2" Type="http://schemas.openxmlformats.org/officeDocument/2006/relationships/hyperlink" Target="https://en.wikipedia.org/wiki/UR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ypertext_Transfer_Protocol#Request_method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HTTP_status_code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tnetbootcamp.com/index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A9FC-E79F-4FD2-B6E8-326B8BAC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CE709-B34F-4FF0-AE69-786E50CA57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Private IP addresses can be used in closed networks (virtual networking, soho, </a:t>
            </a:r>
            <a:r>
              <a:rPr lang="en-US" dirty="0" err="1"/>
              <a:t>WiFi</a:t>
            </a:r>
            <a:r>
              <a:rPr lang="en-US" dirty="0"/>
              <a:t> APs)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127.0.0.1 and localhost refer to the local machine</a:t>
            </a:r>
          </a:p>
          <a:p>
            <a:r>
              <a:rPr lang="en-US" dirty="0"/>
              <a:t>0.0.0.0 refers to the default address for the local machine</a:t>
            </a:r>
          </a:p>
          <a:p>
            <a:r>
              <a:rPr lang="en-US" dirty="0"/>
              <a:t>10.0.0.0 – 10.255.255.255</a:t>
            </a:r>
          </a:p>
          <a:p>
            <a:r>
              <a:rPr lang="en-US" dirty="0"/>
              <a:t>172.16.0.0 – 172.31.255.255</a:t>
            </a:r>
          </a:p>
          <a:p>
            <a:r>
              <a:rPr lang="en-US" dirty="0"/>
              <a:t>192.168.0.0 – 192.168.255.255</a:t>
            </a:r>
          </a:p>
        </p:txBody>
      </p:sp>
    </p:spTree>
    <p:extLst>
      <p:ext uri="{BB962C8B-B14F-4D97-AF65-F5344CB8AC3E}">
        <p14:creationId xmlns:p14="http://schemas.microsoft.com/office/powerpoint/2010/main" val="303638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05BB-0B0C-406E-B139-2A0B566A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Domain Names are Translated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D30F-D183-424D-A695-CBB2CF9C78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is dotnetbootcamp.com translated to 162.243.166.170?</a:t>
            </a:r>
          </a:p>
          <a:p>
            <a:endParaRPr lang="en-US" dirty="0"/>
          </a:p>
          <a:p>
            <a:r>
              <a:rPr lang="en-US" dirty="0"/>
              <a:t>Domain Name System</a:t>
            </a:r>
          </a:p>
          <a:p>
            <a:pPr lvl="1"/>
            <a:r>
              <a:rPr lang="en-US" dirty="0"/>
              <a:t>A decentralized hierarchy of servers provide domain name resolution</a:t>
            </a:r>
          </a:p>
          <a:p>
            <a:pPr lvl="1"/>
            <a:r>
              <a:rPr lang="en-US" dirty="0"/>
              <a:t>Service maps registered hostnames (domain names) to IP addresses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https://howdns.works/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5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05BB-0B0C-406E-B139-2A0B566A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URL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D30F-D183-424D-A695-CBB2CF9C78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scheme:[//[</a:t>
            </a:r>
            <a:r>
              <a:rPr lang="en-US" dirty="0" err="1"/>
              <a:t>user:pass</a:t>
            </a:r>
            <a:r>
              <a:rPr lang="en-US" dirty="0"/>
              <a:t>@]host[:port]][/]path[?query][#fragment]</a:t>
            </a:r>
          </a:p>
          <a:p>
            <a:endParaRPr lang="en-US" dirty="0"/>
          </a:p>
          <a:p>
            <a:pPr lvl="1"/>
            <a:r>
              <a:rPr lang="en-US" dirty="0"/>
              <a:t>scheme: Application protocols (http/https)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user:pass</a:t>
            </a:r>
            <a:r>
              <a:rPr lang="en-US" dirty="0"/>
              <a:t>@]: Optional. Used for Authentication information</a:t>
            </a:r>
          </a:p>
          <a:p>
            <a:pPr lvl="1"/>
            <a:r>
              <a:rPr lang="en-US" dirty="0"/>
              <a:t>host: A hostname or IP address</a:t>
            </a:r>
          </a:p>
          <a:p>
            <a:pPr lvl="1"/>
            <a:r>
              <a:rPr lang="en-US" dirty="0"/>
              <a:t>[:port]: Optional. HTTP defaults to 80, HTTPS defaults to 443</a:t>
            </a:r>
          </a:p>
          <a:p>
            <a:pPr lvl="1"/>
            <a:r>
              <a:rPr lang="en-US" dirty="0"/>
              <a:t>path: Resource location. Can be /</a:t>
            </a:r>
          </a:p>
          <a:p>
            <a:pPr lvl="1"/>
            <a:r>
              <a:rPr lang="en-US" dirty="0"/>
              <a:t>[?query]: Optional. Parameter and Argument list passed to web app</a:t>
            </a:r>
          </a:p>
          <a:p>
            <a:pPr lvl="1"/>
            <a:r>
              <a:rPr lang="en-US" dirty="0"/>
              <a:t>[#fragment]: Optional. Identifier for secondary resource. Evaluated by client</a:t>
            </a:r>
          </a:p>
        </p:txBody>
      </p:sp>
    </p:spTree>
    <p:extLst>
      <p:ext uri="{BB962C8B-B14F-4D97-AF65-F5344CB8AC3E}">
        <p14:creationId xmlns:p14="http://schemas.microsoft.com/office/powerpoint/2010/main" val="3334828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ECDF-7393-43EC-917A-66D76CC0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Webpages From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31B55-4F1D-471A-9BB3-AAB9DAC992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does the client (web browser) retrieve webpages from a server using URLs?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http://dotnetbootcamp.com/index.html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Extract domain name from URL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Lookup IP for domain name via DNS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Send the entire URL request to the IP found in step (2)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Receive the documents requested via path</a:t>
            </a:r>
          </a:p>
        </p:txBody>
      </p:sp>
    </p:spTree>
    <p:extLst>
      <p:ext uri="{BB962C8B-B14F-4D97-AF65-F5344CB8AC3E}">
        <p14:creationId xmlns:p14="http://schemas.microsoft.com/office/powerpoint/2010/main" val="226779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7A3F-C409-408B-B50C-05EE9CF8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C4B9D-3F86-42DD-A207-9DA131EBBF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https://en.wikipedia.org/wiki/URL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https://en.wikipedia.org/wiki/List_of_Internet_top-level_domains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09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F164-634C-4CE6-AD69-764A8BFF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Request/Response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A64DD-09CE-4A79-AF97-2E74CFF6B9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2783"/>
            <a:ext cx="10515600" cy="4352544"/>
          </a:xfrm>
        </p:spPr>
        <p:txBody>
          <a:bodyPr/>
          <a:lstStyle/>
          <a:p>
            <a:r>
              <a:rPr lang="en-US" dirty="0"/>
              <a:t>What is happening when we call an HTTP URL?</a:t>
            </a:r>
          </a:p>
          <a:p>
            <a:pPr lvl="1"/>
            <a:r>
              <a:rPr lang="en-US" dirty="0"/>
              <a:t>We send a HTTP Request</a:t>
            </a:r>
          </a:p>
          <a:p>
            <a:pPr lvl="1"/>
            <a:r>
              <a:rPr lang="en-US" dirty="0"/>
              <a:t>We receive a HTTP Response</a:t>
            </a:r>
          </a:p>
          <a:p>
            <a:pPr lvl="2"/>
            <a:r>
              <a:rPr lang="en-US" dirty="0"/>
              <a:t>The payload may include HTML, JSON, or nothing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04102-AB37-4442-ABE4-F39187E8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23" y="3788877"/>
            <a:ext cx="6877551" cy="22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1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7FAB-8397-47BD-85B3-6E35EF14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Request/Response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94D9-3DBA-4A6D-A29C-17FFCB721A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HTTP is Stateless</a:t>
            </a:r>
          </a:p>
          <a:p>
            <a:r>
              <a:rPr lang="en-US" dirty="0"/>
              <a:t>Does not require the server to retain information or status about user for the duration of multiple requests</a:t>
            </a:r>
          </a:p>
          <a:p>
            <a:r>
              <a:rPr lang="en-US" dirty="0"/>
              <a:t>Some web applications implement states or server-side sessions using cookies or hidden variables within web forms</a:t>
            </a:r>
          </a:p>
          <a:p>
            <a:endParaRPr lang="en-US" dirty="0"/>
          </a:p>
          <a:p>
            <a:r>
              <a:rPr lang="en-US" dirty="0"/>
              <a:t>The browser opens a connection upon request and is closed once the response is received</a:t>
            </a:r>
          </a:p>
        </p:txBody>
      </p:sp>
    </p:spTree>
    <p:extLst>
      <p:ext uri="{BB962C8B-B14F-4D97-AF65-F5344CB8AC3E}">
        <p14:creationId xmlns:p14="http://schemas.microsoft.com/office/powerpoint/2010/main" val="377389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1107D-86BE-4192-B6BC-2C797E1A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Request – HTTP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E3E57-A101-4DB7-AAA1-435B105176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we load a URL in our browser, we are making a GET request</a:t>
            </a:r>
          </a:p>
          <a:p>
            <a:r>
              <a:rPr lang="en-US" dirty="0"/>
              <a:t>These requests are called HTTP Verbs</a:t>
            </a:r>
          </a:p>
          <a:p>
            <a:r>
              <a:rPr lang="en-US" dirty="0"/>
              <a:t>They do not explicitly change anything about the request except some headers that are being sent. It is up to the web application to interpret them appropriately.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https://en.wikipedia.org/wiki/Hypertext_Transfer_Protocol#Request_methods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5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0DB3D-CB5E-4283-8852-6C1BEB6D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13A5-F85F-45F8-83B9-E3D96C5E97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Typically use this request to retrieve a resource</a:t>
            </a:r>
          </a:p>
          <a:p>
            <a:pPr lvl="1"/>
            <a:r>
              <a:rPr lang="en-US" dirty="0"/>
              <a:t>Should not modify the content</a:t>
            </a:r>
          </a:p>
          <a:p>
            <a:r>
              <a:rPr lang="en-US" dirty="0"/>
              <a:t>POST</a:t>
            </a:r>
          </a:p>
          <a:p>
            <a:pPr lvl="1"/>
            <a:r>
              <a:rPr lang="en-US" dirty="0"/>
              <a:t>Use this request to create a new resource entity</a:t>
            </a:r>
          </a:p>
          <a:p>
            <a:r>
              <a:rPr lang="en-US" dirty="0"/>
              <a:t>PUT</a:t>
            </a:r>
          </a:p>
          <a:p>
            <a:pPr lvl="1"/>
            <a:r>
              <a:rPr lang="en-US" dirty="0"/>
              <a:t>Use this request to update an existing resource entity</a:t>
            </a:r>
          </a:p>
          <a:p>
            <a:r>
              <a:rPr lang="en-US" dirty="0"/>
              <a:t>DELETE</a:t>
            </a:r>
          </a:p>
          <a:p>
            <a:pPr lvl="1"/>
            <a:r>
              <a:rPr lang="en-US" dirty="0"/>
              <a:t>Use this request to delete an existing resource entity</a:t>
            </a:r>
          </a:p>
        </p:txBody>
      </p:sp>
    </p:spTree>
    <p:extLst>
      <p:ext uri="{BB962C8B-B14F-4D97-AF65-F5344CB8AC3E}">
        <p14:creationId xmlns:p14="http://schemas.microsoft.com/office/powerpoint/2010/main" val="3395779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F46A-6990-45EA-A5F8-D781153A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043BF-E601-4B89-A87E-E48E53F8F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HTTP returns a status code in the header</a:t>
            </a:r>
          </a:p>
          <a:p>
            <a:r>
              <a:rPr lang="en-US" dirty="0"/>
              <a:t>The status code lets the client know if the request succeeded, failed, or some other action is required</a:t>
            </a:r>
          </a:p>
          <a:p>
            <a:r>
              <a:rPr lang="en-US" dirty="0"/>
              <a:t>In additional to status code, content may be included in the response (HTML, JSON, XML, etc.)</a:t>
            </a:r>
          </a:p>
        </p:txBody>
      </p:sp>
    </p:spTree>
    <p:extLst>
      <p:ext uri="{BB962C8B-B14F-4D97-AF65-F5344CB8AC3E}">
        <p14:creationId xmlns:p14="http://schemas.microsoft.com/office/powerpoint/2010/main" val="335562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n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Client/Server Communication</a:t>
            </a:r>
          </a:p>
          <a:p>
            <a:r>
              <a:rPr lang="en-US" dirty="0"/>
              <a:t>Understanding URLs</a:t>
            </a:r>
          </a:p>
          <a:p>
            <a:r>
              <a:rPr lang="en-US" dirty="0"/>
              <a:t>HTTP Request/Response</a:t>
            </a:r>
          </a:p>
          <a:p>
            <a:r>
              <a:rPr lang="en-US" dirty="0"/>
              <a:t>Review UI mockups</a:t>
            </a:r>
          </a:p>
          <a:p>
            <a:r>
              <a:rPr lang="en-US"/>
              <a:t>GitHub Setup</a:t>
            </a:r>
            <a:endParaRPr lang="en-US" dirty="0"/>
          </a:p>
          <a:p>
            <a:r>
              <a:rPr lang="en-US" dirty="0"/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B27D-6261-4C27-9787-6DF15111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Response – 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E01D-6627-4390-A2DC-EAB122A9E8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200 – Success</a:t>
            </a:r>
          </a:p>
          <a:p>
            <a:r>
              <a:rPr lang="en-US" dirty="0"/>
              <a:t>201 – Created</a:t>
            </a:r>
          </a:p>
          <a:p>
            <a:r>
              <a:rPr lang="en-US" dirty="0"/>
              <a:t>301 – Moved permanently</a:t>
            </a:r>
          </a:p>
          <a:p>
            <a:r>
              <a:rPr lang="en-US" dirty="0"/>
              <a:t>303 – See other (redirect)</a:t>
            </a:r>
          </a:p>
          <a:p>
            <a:r>
              <a:rPr lang="en-US" dirty="0"/>
              <a:t>400 – Bad request</a:t>
            </a:r>
          </a:p>
          <a:p>
            <a:r>
              <a:rPr lang="en-US" dirty="0"/>
              <a:t>404 – Not found</a:t>
            </a:r>
          </a:p>
          <a:p>
            <a:r>
              <a:rPr lang="en-US" dirty="0"/>
              <a:t>5xx – Server errors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https://en.wikipedia.org/wiki/List_of_HTTP_status_codes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1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AE39-B174-45ED-B8CA-31AD850A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UI Mockups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90BD2-C46A-4F96-8D45-70C5A7805C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274C6-350D-4A21-9258-5930B71A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5BD8-4FBF-43DF-BBB0-729D3C045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n-lt"/>
              </a:rPr>
              <a:t>For Next Class</a:t>
            </a:r>
            <a:endParaRPr lang="en-US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</a:rPr>
              <a:t>Continue to break down your application into manageable tasks and create issues in GitHub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Client/Server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24292E"/>
                </a:solidFill>
              </a:rPr>
              <a:t>Clients request a resource</a:t>
            </a:r>
          </a:p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Server responds to that request with that resource or an error status</a:t>
            </a:r>
          </a:p>
          <a:p>
            <a:pPr algn="l"/>
            <a:endParaRPr lang="en-US" dirty="0">
              <a:solidFill>
                <a:srgbClr val="24292E"/>
              </a:solidFill>
            </a:endParaRPr>
          </a:p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In the context of web applications:</a:t>
            </a:r>
          </a:p>
          <a:p>
            <a:pPr lvl="1"/>
            <a:r>
              <a:rPr lang="en-US" dirty="0">
                <a:solidFill>
                  <a:srgbClr val="24292E"/>
                </a:solidFill>
              </a:rPr>
              <a:t>Client requests a web page via URL</a:t>
            </a:r>
          </a:p>
          <a:p>
            <a:pPr lvl="1"/>
            <a:r>
              <a:rPr lang="en-US" dirty="0">
                <a:solidFill>
                  <a:srgbClr val="24292E"/>
                </a:solidFill>
              </a:rPr>
              <a:t>Server processes that request and returns the web page or an error page</a:t>
            </a:r>
            <a:endParaRPr lang="en-US" b="0" i="0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3734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Client/Server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24292E"/>
                </a:solidFill>
              </a:rPr>
              <a:t>Networked Applications</a:t>
            </a:r>
          </a:p>
          <a:p>
            <a:pPr lvl="1"/>
            <a:r>
              <a:rPr lang="en-US" b="0" i="0" dirty="0">
                <a:solidFill>
                  <a:srgbClr val="24292E"/>
                </a:solidFill>
                <a:effectLst/>
              </a:rPr>
              <a:t>Client and server are separate programs</a:t>
            </a:r>
          </a:p>
          <a:p>
            <a:pPr lvl="1"/>
            <a:r>
              <a:rPr lang="en-US" dirty="0">
                <a:solidFill>
                  <a:srgbClr val="24292E"/>
                </a:solidFill>
              </a:rPr>
              <a:t>Can run and connect on same machine or run and connect from different machines across the network</a:t>
            </a:r>
          </a:p>
          <a:p>
            <a:pPr lvl="1"/>
            <a:r>
              <a:rPr lang="en-US" dirty="0">
                <a:solidFill>
                  <a:srgbClr val="24292E"/>
                </a:solidFill>
              </a:rPr>
              <a:t>In both cases, they use the same network protocols</a:t>
            </a:r>
            <a:endParaRPr lang="en-US" b="0" i="0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8185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Client/Server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24292E"/>
                </a:solidFill>
              </a:rPr>
              <a:t>Clients</a:t>
            </a:r>
          </a:p>
          <a:p>
            <a:pPr lvl="1"/>
            <a:r>
              <a:rPr lang="en-US" b="0" i="0" dirty="0">
                <a:solidFill>
                  <a:srgbClr val="24292E"/>
                </a:solidFill>
                <a:effectLst/>
              </a:rPr>
              <a:t>Web Browsers</a:t>
            </a:r>
          </a:p>
          <a:p>
            <a:pPr lvl="2"/>
            <a:r>
              <a:rPr lang="en-US" dirty="0">
                <a:solidFill>
                  <a:srgbClr val="24292E"/>
                </a:solidFill>
              </a:rPr>
              <a:t>Desktop: Chrome, Firefox, Edge, IE, Safari, etc.</a:t>
            </a:r>
          </a:p>
          <a:p>
            <a:pPr lvl="2"/>
            <a:r>
              <a:rPr lang="en-US" b="0" i="0" dirty="0">
                <a:solidFill>
                  <a:srgbClr val="24292E"/>
                </a:solidFill>
                <a:effectLst/>
              </a:rPr>
              <a:t>Mobile: Chrome, Safari, etc.</a:t>
            </a:r>
          </a:p>
          <a:p>
            <a:pPr lvl="1"/>
            <a:r>
              <a:rPr lang="en-US" dirty="0">
                <a:solidFill>
                  <a:srgbClr val="24292E"/>
                </a:solidFill>
              </a:rPr>
              <a:t>Other Programs</a:t>
            </a:r>
          </a:p>
          <a:p>
            <a:pPr lvl="2"/>
            <a:r>
              <a:rPr lang="en-US" b="0" i="0" dirty="0">
                <a:solidFill>
                  <a:srgbClr val="24292E"/>
                </a:solidFill>
                <a:effectLst/>
              </a:rPr>
              <a:t>Instead of a user at a browser making a request, it could be another program (apps, scripts, etc</a:t>
            </a:r>
            <a:r>
              <a:rPr lang="en-US" dirty="0">
                <a:solidFill>
                  <a:srgbClr val="24292E"/>
                </a:solidFill>
              </a:rPr>
              <a:t>.)</a:t>
            </a:r>
          </a:p>
          <a:p>
            <a:pPr lvl="2"/>
            <a:r>
              <a:rPr lang="en-US" b="0" i="0" dirty="0">
                <a:solidFill>
                  <a:srgbClr val="24292E"/>
                </a:solidFill>
                <a:effectLst/>
              </a:rPr>
              <a:t>Google does this to crawl the internet</a:t>
            </a:r>
          </a:p>
          <a:p>
            <a:pPr lvl="2"/>
            <a:r>
              <a:rPr lang="en-US" dirty="0">
                <a:solidFill>
                  <a:srgbClr val="24292E"/>
                </a:solidFill>
              </a:rPr>
              <a:t>Our own applications can do it as well using APIs</a:t>
            </a:r>
            <a:endParaRPr lang="en-US" b="0" i="0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853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A4BC-4C0A-4875-B2F2-D351A455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FBE4D-F5E6-4671-A1AE-02D33D1A50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is a URL?</a:t>
            </a:r>
          </a:p>
          <a:p>
            <a:pPr lvl="1"/>
            <a:r>
              <a:rPr lang="en-US" dirty="0"/>
              <a:t>Uniform Resource Locator aka web address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https://www.dotnetbootcamp.com/index.html</a:t>
            </a:r>
          </a:p>
        </p:txBody>
      </p:sp>
    </p:spTree>
    <p:extLst>
      <p:ext uri="{BB962C8B-B14F-4D97-AF65-F5344CB8AC3E}">
        <p14:creationId xmlns:p14="http://schemas.microsoft.com/office/powerpoint/2010/main" val="189779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A4BC-4C0A-4875-B2F2-D351A455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FBE4D-F5E6-4671-A1AE-02D33D1A50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Parts of the URL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https://www.dotnetbootcamp.com/index.html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1                            2                              3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1. Application Protocol</a:t>
            </a:r>
          </a:p>
          <a:p>
            <a:pPr marL="0" indent="0">
              <a:buNone/>
            </a:pPr>
            <a:r>
              <a:rPr lang="en-US" dirty="0"/>
              <a:t>2. Hostname</a:t>
            </a:r>
          </a:p>
          <a:p>
            <a:pPr marL="0" indent="0">
              <a:buNone/>
            </a:pPr>
            <a:r>
              <a:rPr lang="en-US" dirty="0"/>
              <a:t>3. Resource Path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EC861C0-306B-451A-8B6B-61F6DBE652B7}"/>
              </a:ext>
            </a:extLst>
          </p:cNvPr>
          <p:cNvSpPr/>
          <p:nvPr/>
        </p:nvSpPr>
        <p:spPr>
          <a:xfrm rot="5400000">
            <a:off x="1371600" y="2959771"/>
            <a:ext cx="360947" cy="7820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63BA73F-0B3B-4A32-A7D1-ACEFAB1D03B4}"/>
              </a:ext>
            </a:extLst>
          </p:cNvPr>
          <p:cNvSpPr/>
          <p:nvPr/>
        </p:nvSpPr>
        <p:spPr>
          <a:xfrm rot="5400000">
            <a:off x="4241133" y="1257304"/>
            <a:ext cx="360947" cy="41869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48A1632-B569-4882-8305-00A6E2C43B2E}"/>
              </a:ext>
            </a:extLst>
          </p:cNvPr>
          <p:cNvSpPr/>
          <p:nvPr/>
        </p:nvSpPr>
        <p:spPr>
          <a:xfrm rot="5400000">
            <a:off x="7334251" y="2539671"/>
            <a:ext cx="360947" cy="16222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9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A4BC-4C0A-4875-B2F2-D351A4554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URLs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FBE4D-F5E6-4671-A1AE-02D33D1A50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Application Protocols</a:t>
            </a:r>
          </a:p>
          <a:p>
            <a:pPr lvl="1"/>
            <a:r>
              <a:rPr lang="en-US" dirty="0"/>
              <a:t>HTTP – </a:t>
            </a:r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  <a:p>
            <a:pPr lvl="1"/>
            <a:r>
              <a:rPr lang="en-US" dirty="0"/>
              <a:t>HTTPS – Secure </a:t>
            </a:r>
            <a:r>
              <a:rPr lang="en-US" dirty="0" err="1"/>
              <a:t>HyperText</a:t>
            </a:r>
            <a:r>
              <a:rPr lang="en-US" dirty="0"/>
              <a:t> Transfer Protocol (using SSL encryption)</a:t>
            </a:r>
          </a:p>
          <a:p>
            <a:pPr marL="0" indent="0">
              <a:buNone/>
            </a:pPr>
            <a:r>
              <a:rPr lang="en-US" dirty="0"/>
              <a:t>2. Hostname</a:t>
            </a:r>
          </a:p>
          <a:p>
            <a:pPr lvl="1"/>
            <a:r>
              <a:rPr lang="en-US" dirty="0"/>
              <a:t>Registered Name</a:t>
            </a:r>
          </a:p>
          <a:p>
            <a:pPr lvl="1"/>
            <a:r>
              <a:rPr lang="en-US" dirty="0"/>
              <a:t>TLD – Top-Level Domain (.com, </a:t>
            </a:r>
            <a:r>
              <a:rPr lang="en-US" dirty="0" err="1"/>
              <a:t>.net</a:t>
            </a:r>
            <a:r>
              <a:rPr lang="en-US" dirty="0"/>
              <a:t>, .</a:t>
            </a:r>
            <a:r>
              <a:rPr lang="en-US" dirty="0" err="1"/>
              <a:t>edu</a:t>
            </a:r>
            <a:r>
              <a:rPr lang="en-US" dirty="0"/>
              <a:t>, etc.)</a:t>
            </a:r>
          </a:p>
          <a:p>
            <a:pPr marL="0" indent="0">
              <a:buNone/>
            </a:pPr>
            <a:r>
              <a:rPr lang="en-US" dirty="0"/>
              <a:t>3. Resource Path</a:t>
            </a:r>
          </a:p>
          <a:p>
            <a:pPr lvl="1"/>
            <a:r>
              <a:rPr lang="en-US" dirty="0"/>
              <a:t>Maps to a filesystem path for a specific document</a:t>
            </a:r>
          </a:p>
          <a:p>
            <a:pPr lvl="1"/>
            <a:r>
              <a:rPr lang="en-US" dirty="0"/>
              <a:t>Or, the path is passed to a web app as input</a:t>
            </a:r>
          </a:p>
        </p:txBody>
      </p:sp>
    </p:spTree>
    <p:extLst>
      <p:ext uri="{BB962C8B-B14F-4D97-AF65-F5344CB8AC3E}">
        <p14:creationId xmlns:p14="http://schemas.microsoft.com/office/powerpoint/2010/main" val="64761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A7C4-C28D-4ADD-A73E-7D4A04D1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C643B-ED3E-41B9-81FD-F551F9AA1E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does the hostname get us to a specific server computer?</a:t>
            </a:r>
          </a:p>
          <a:p>
            <a:pPr lvl="1"/>
            <a:r>
              <a:rPr lang="en-US" dirty="0"/>
              <a:t>Computers on a network are assigned an IP (Internet Protocol) address for computer to computer communication</a:t>
            </a:r>
          </a:p>
          <a:p>
            <a:pPr lvl="1"/>
            <a:r>
              <a:rPr lang="en-US" dirty="0"/>
              <a:t>For computers on the internet, your Internet Service Provider (ISP) assigns you the address</a:t>
            </a:r>
          </a:p>
          <a:p>
            <a:pPr lvl="1"/>
            <a:r>
              <a:rPr lang="en-US" dirty="0"/>
              <a:t>These are known as public IP addresses</a:t>
            </a:r>
          </a:p>
          <a:p>
            <a:pPr lvl="1"/>
            <a:r>
              <a:rPr lang="en-US" dirty="0"/>
              <a:t>An IPv4 address is a 32-bit number with each byte separated by a . (dot)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162.243.166.170</a:t>
            </a:r>
          </a:p>
        </p:txBody>
      </p:sp>
    </p:spTree>
    <p:extLst>
      <p:ext uri="{BB962C8B-B14F-4D97-AF65-F5344CB8AC3E}">
        <p14:creationId xmlns:p14="http://schemas.microsoft.com/office/powerpoint/2010/main" val="1273849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7048</TotalTime>
  <Words>995</Words>
  <Application>Microsoft Office PowerPoint</Application>
  <PresentationFormat>Widescreen</PresentationFormat>
  <Paragraphs>145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Segoe UI</vt:lpstr>
      <vt:lpstr>Simple</vt:lpstr>
      <vt:lpstr>.NET Bootcamp</vt:lpstr>
      <vt:lpstr>Overview</vt:lpstr>
      <vt:lpstr>Client/Server Communication</vt:lpstr>
      <vt:lpstr>Client/Server Communication</vt:lpstr>
      <vt:lpstr>Client/Server Communication</vt:lpstr>
      <vt:lpstr>Understanding URLs</vt:lpstr>
      <vt:lpstr>Understanding URLs</vt:lpstr>
      <vt:lpstr>Understanding URLs</vt:lpstr>
      <vt:lpstr>Hostname</vt:lpstr>
      <vt:lpstr>Private IP Addresses</vt:lpstr>
      <vt:lpstr>How Domain Names are Translated</vt:lpstr>
      <vt:lpstr>General URL Format</vt:lpstr>
      <vt:lpstr>Retrieving Webpages From a Server</vt:lpstr>
      <vt:lpstr>Additional Resources</vt:lpstr>
      <vt:lpstr>HTTP Request/Response</vt:lpstr>
      <vt:lpstr>HTTP Request/Response</vt:lpstr>
      <vt:lpstr>The Request – HTTP Verbs</vt:lpstr>
      <vt:lpstr>HTTP Verbs</vt:lpstr>
      <vt:lpstr>The Response</vt:lpstr>
      <vt:lpstr>The Response – Status Codes</vt:lpstr>
      <vt:lpstr>Review UI Mockups</vt:lpstr>
      <vt:lpstr>GitHub Setup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246</cp:revision>
  <dcterms:created xsi:type="dcterms:W3CDTF">2018-04-19T08:38:52Z</dcterms:created>
  <dcterms:modified xsi:type="dcterms:W3CDTF">2020-10-10T14:46:40Z</dcterms:modified>
  <cp:category/>
</cp:coreProperties>
</file>